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4"/>
  </p:notesMasterIdLst>
  <p:sldIdLst>
    <p:sldId id="256" r:id="rId2"/>
    <p:sldId id="314" r:id="rId3"/>
    <p:sldId id="317" r:id="rId4"/>
    <p:sldId id="257" r:id="rId5"/>
    <p:sldId id="258" r:id="rId6"/>
    <p:sldId id="259" r:id="rId7"/>
    <p:sldId id="304" r:id="rId8"/>
    <p:sldId id="260" r:id="rId9"/>
    <p:sldId id="301" r:id="rId10"/>
    <p:sldId id="292" r:id="rId11"/>
    <p:sldId id="313" r:id="rId12"/>
    <p:sldId id="305" r:id="rId13"/>
    <p:sldId id="310" r:id="rId14"/>
    <p:sldId id="311" r:id="rId15"/>
    <p:sldId id="309" r:id="rId16"/>
    <p:sldId id="315" r:id="rId17"/>
    <p:sldId id="263" r:id="rId18"/>
    <p:sldId id="299" r:id="rId19"/>
    <p:sldId id="306" r:id="rId20"/>
    <p:sldId id="307" r:id="rId21"/>
    <p:sldId id="308" r:id="rId22"/>
    <p:sldId id="31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>
        <p:scale>
          <a:sx n="79" d="100"/>
          <a:sy n="79" d="100"/>
        </p:scale>
        <p:origin x="1426" y="7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9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5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0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mailto:tzh00044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29827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bs0034@auburn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mailto:jdj0019@auburn.edu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youtu.be/OwuW200BTl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instructables.com/id/Acoustic-Levitato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www.youtube.com/watch?time_continue=253&amp;v=yVDWrWpaBho&amp;ab_channel=AsierMarzo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dj0019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jt0010@auburn.edu" TargetMode="External"/><Relationship Id="rId5" Type="http://schemas.openxmlformats.org/officeDocument/2006/relationships/hyperlink" Target="mailto:maz0006@auburn.edu" TargetMode="External"/><Relationship Id="rId4" Type="http://schemas.openxmlformats.org/officeDocument/2006/relationships/hyperlink" Target="mailto:mbp0026@auburn.edu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7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6PM Wednesday, January 17,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3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0" y="300038"/>
            <a:ext cx="3328989" cy="655796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800" b="1" dirty="0"/>
              <a:t>Website</a:t>
            </a:r>
          </a:p>
          <a:p>
            <a:pPr marL="0" lv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Github</a:t>
            </a:r>
          </a:p>
          <a:p>
            <a:pPr marL="0" lv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Slack</a:t>
            </a:r>
          </a:p>
          <a:p>
            <a:pPr marL="0" lv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Email</a:t>
            </a:r>
          </a:p>
          <a:p>
            <a:pPr marL="0" lv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0151E96-CD35-42EF-B86F-215AF527CAB0}"/>
              </a:ext>
            </a:extLst>
          </p:cNvPr>
          <p:cNvSpPr txBox="1">
            <a:spLocks/>
          </p:cNvSpPr>
          <p:nvPr/>
        </p:nvSpPr>
        <p:spPr>
          <a:xfrm>
            <a:off x="560983" y="3529554"/>
            <a:ext cx="3665525" cy="3181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tx1"/>
                </a:solidFill>
              </a:rPr>
              <a:t>Secretary/Treasurer: </a:t>
            </a:r>
            <a:r>
              <a:rPr lang="en-US" sz="1650" dirty="0">
                <a:solidFill>
                  <a:schemeClr val="tx1"/>
                </a:solidFill>
              </a:rPr>
              <a:t>Rebecca Thomas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6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405A-4D94-427C-A55F-9A160EBD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 Opportunity - </a:t>
            </a:r>
            <a:r>
              <a:rPr lang="en-US" dirty="0" err="1"/>
              <a:t>CanSAT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E042-4976-4CF3-B6A6-77AF5A560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11680"/>
            <a:ext cx="4392819" cy="4206240"/>
          </a:xfrm>
        </p:spPr>
        <p:txBody>
          <a:bodyPr/>
          <a:lstStyle/>
          <a:p>
            <a:r>
              <a:rPr lang="en-US" dirty="0"/>
              <a:t>Auburn 2018 </a:t>
            </a:r>
            <a:r>
              <a:rPr lang="en-US" dirty="0" err="1"/>
              <a:t>CanSat</a:t>
            </a:r>
            <a:r>
              <a:rPr lang="en-US" dirty="0"/>
              <a:t> team will be competing in June in Stephenville, Texas.</a:t>
            </a:r>
          </a:p>
          <a:p>
            <a:r>
              <a:rPr lang="en-US" dirty="0"/>
              <a:t>Needs a volunteer EE student to help with building and programming </a:t>
            </a:r>
            <a:r>
              <a:rPr lang="en-US" dirty="0" err="1"/>
              <a:t>CanSat</a:t>
            </a:r>
            <a:r>
              <a:rPr lang="en-US" dirty="0"/>
              <a:t> probe</a:t>
            </a:r>
          </a:p>
          <a:p>
            <a:r>
              <a:rPr lang="en-US" dirty="0"/>
              <a:t>Travel cost to competitions are paid for.</a:t>
            </a:r>
          </a:p>
          <a:p>
            <a:r>
              <a:rPr lang="en-US" dirty="0"/>
              <a:t>Contact: </a:t>
            </a:r>
            <a:r>
              <a:rPr lang="en-US" b="1" dirty="0"/>
              <a:t>Tristin Hollingsworth</a:t>
            </a:r>
          </a:p>
          <a:p>
            <a:pPr lvl="1"/>
            <a:r>
              <a:rPr lang="en-US" dirty="0">
                <a:hlinkClick r:id="rId2"/>
              </a:rPr>
              <a:t>tzh00044@auburn.edu</a:t>
            </a:r>
            <a:endParaRPr lang="en-US" dirty="0"/>
          </a:p>
        </p:txBody>
      </p:sp>
      <p:pic>
        <p:nvPicPr>
          <p:cNvPr id="1026" name="Picture 2" descr="Image result for cansat">
            <a:extLst>
              <a:ext uri="{FF2B5EF4-FFF2-40B4-BE49-F238E27FC236}">
                <a16:creationId xmlns:a16="http://schemas.microsoft.com/office/drawing/2014/main" id="{B195A61A-B308-474A-8502-9DEAAE8B6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467" y="2033076"/>
            <a:ext cx="3608606" cy="401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5D9504-C44F-4CEE-84C7-A5CCD14A2099}"/>
              </a:ext>
            </a:extLst>
          </p:cNvPr>
          <p:cNvSpPr/>
          <p:nvPr/>
        </p:nvSpPr>
        <p:spPr>
          <a:xfrm>
            <a:off x="5204386" y="6067166"/>
            <a:ext cx="3608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http://esero.ie/project/cansat-201516/</a:t>
            </a:r>
          </a:p>
        </p:txBody>
      </p:sp>
    </p:spTree>
    <p:extLst>
      <p:ext uri="{BB962C8B-B14F-4D97-AF65-F5344CB8AC3E}">
        <p14:creationId xmlns:p14="http://schemas.microsoft.com/office/powerpoint/2010/main" val="424808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SPARC  in 2018</a:t>
            </a:r>
          </a:p>
        </p:txBody>
      </p:sp>
    </p:spTree>
    <p:extLst>
      <p:ext uri="{BB962C8B-B14F-4D97-AF65-F5344CB8AC3E}">
        <p14:creationId xmlns:p14="http://schemas.microsoft.com/office/powerpoint/2010/main" val="354507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Staying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6320" y="2251710"/>
            <a:ext cx="5438393" cy="3988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Collaborative Projects</a:t>
            </a:r>
          </a:p>
          <a:p>
            <a:pPr marL="0" indent="0" algn="ctr">
              <a:buNone/>
            </a:pPr>
            <a:r>
              <a:rPr lang="en-US" sz="2800" dirty="0"/>
              <a:t>Friendly and Chill Atmosphere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Active Engagement</a:t>
            </a:r>
          </a:p>
          <a:p>
            <a:pPr marL="0" indent="0" algn="ctr">
              <a:buNone/>
            </a:pPr>
            <a:r>
              <a:rPr lang="en-US" sz="2800" dirty="0"/>
              <a:t>Learning Environment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Open Lab for Members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7701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Being Improved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60" y="2215991"/>
            <a:ext cx="6067518" cy="3988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Emphasis on three or four main projects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Lab Enhancements</a:t>
            </a:r>
          </a:p>
          <a:p>
            <a:pPr marL="0" indent="0" algn="ctr">
              <a:buNone/>
            </a:pPr>
            <a:r>
              <a:rPr lang="en-US" sz="2800" dirty="0"/>
              <a:t>Two Types of Meetings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Semester Long Competition</a:t>
            </a:r>
          </a:p>
          <a:p>
            <a:pPr marL="0" indent="0" algn="ctr">
              <a:buNone/>
            </a:pPr>
            <a:r>
              <a:rPr lang="en-US" sz="2800" dirty="0"/>
              <a:t>Access Code List Reset (Thurs, 1/25/18)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More Food at Meetings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6718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Proposed Projects</a:t>
            </a:r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5530955" cy="4206240"/>
          </a:xfrm>
        </p:spPr>
        <p:txBody>
          <a:bodyPr>
            <a:normAutofit/>
          </a:bodyPr>
          <a:lstStyle/>
          <a:p>
            <a:r>
              <a:rPr lang="en-US" dirty="0"/>
              <a:t>Will be the final project for the Maker Training Sessions.</a:t>
            </a:r>
          </a:p>
          <a:p>
            <a:r>
              <a:rPr lang="en-US" dirty="0"/>
              <a:t>Attendance at Maker Training Sessions are not required to compete.</a:t>
            </a:r>
          </a:p>
          <a:p>
            <a:r>
              <a:rPr lang="en-US" dirty="0"/>
              <a:t>Will utilize many different topics in engineering</a:t>
            </a:r>
          </a:p>
          <a:p>
            <a:pPr lvl="1"/>
            <a:r>
              <a:rPr lang="en-US" dirty="0"/>
              <a:t>mechanical design</a:t>
            </a:r>
          </a:p>
          <a:p>
            <a:pPr lvl="1"/>
            <a:r>
              <a:rPr lang="en-US" dirty="0"/>
              <a:t>3D printing</a:t>
            </a:r>
          </a:p>
          <a:p>
            <a:pPr lvl="1"/>
            <a:r>
              <a:rPr lang="en-US" dirty="0"/>
              <a:t>electrical prototyping</a:t>
            </a:r>
          </a:p>
          <a:p>
            <a:pPr lvl="1"/>
            <a:r>
              <a:rPr lang="en-US" dirty="0"/>
              <a:t>sensor and control systems</a:t>
            </a:r>
          </a:p>
          <a:p>
            <a:pPr lvl="1"/>
            <a:r>
              <a:rPr lang="en-US" dirty="0"/>
              <a:t>C programming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Image result for 3d printed sumo bot">
            <a:extLst>
              <a:ext uri="{FF2B5EF4-FFF2-40B4-BE49-F238E27FC236}">
                <a16:creationId xmlns:a16="http://schemas.microsoft.com/office/drawing/2014/main" id="{08B8BE78-95A9-4D56-99B3-F09993CB4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006" r="28851" b="280"/>
          <a:stretch/>
        </p:blipFill>
        <p:spPr bwMode="auto">
          <a:xfrm>
            <a:off x="6186389" y="2009516"/>
            <a:ext cx="2685237" cy="27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9E0FF4-1291-4DA1-9E4E-53133CBD3262}"/>
              </a:ext>
            </a:extLst>
          </p:cNvPr>
          <p:cNvSpPr txBox="1">
            <a:spLocks/>
          </p:cNvSpPr>
          <p:nvPr/>
        </p:nvSpPr>
        <p:spPr>
          <a:xfrm>
            <a:off x="6021842" y="4817950"/>
            <a:ext cx="3043917" cy="74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https://www.thingiverse.com/thing:29827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3" y="1965960"/>
            <a:ext cx="4935868" cy="427767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Will be embedded on the new group chat system Slack.</a:t>
            </a:r>
          </a:p>
          <a:p>
            <a:r>
              <a:rPr lang="en-US" dirty="0"/>
              <a:t>Programmed in Node.JS (Framework of JavaScript)</a:t>
            </a:r>
          </a:p>
          <a:p>
            <a:r>
              <a:rPr lang="en-US" dirty="0">
                <a:solidFill>
                  <a:schemeClr val="tx1"/>
                </a:solidFill>
              </a:rPr>
              <a:t>Semester Focus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Solidify base framework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Create device/client server control mechanism</a:t>
            </a:r>
          </a:p>
          <a:p>
            <a:r>
              <a:rPr lang="en-US" dirty="0">
                <a:solidFill>
                  <a:schemeClr val="tx1"/>
                </a:solidFill>
              </a:rPr>
              <a:t>Potential 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Steffen Sullivan (</a:t>
            </a:r>
            <a:r>
              <a:rPr lang="en-US" sz="1650" dirty="0">
                <a:solidFill>
                  <a:schemeClr val="tx1"/>
                </a:solidFill>
                <a:hlinkClick r:id="rId3"/>
              </a:rPr>
              <a:t>sbs0034@auburn.edu</a:t>
            </a:r>
            <a:r>
              <a:rPr lang="en-US" sz="165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1650" dirty="0"/>
              <a:t>Josh </a:t>
            </a:r>
            <a:r>
              <a:rPr lang="en-US" sz="1650" dirty="0" err="1"/>
              <a:t>Jablonowski</a:t>
            </a:r>
            <a:r>
              <a:rPr lang="en-US" sz="1650" dirty="0"/>
              <a:t> (</a:t>
            </a:r>
            <a:r>
              <a:rPr lang="en-US" sz="1700" dirty="0">
                <a:hlinkClick r:id="rId4"/>
              </a:rPr>
              <a:t>jdj0019@auburn.edu</a:t>
            </a:r>
            <a:r>
              <a:rPr lang="en-US" dirty="0"/>
              <a:t>)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7255780" y="853012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109830" y="1883587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K</a:t>
            </a:r>
            <a:r>
              <a:rPr lang="en-US" sz="1200" dirty="0">
                <a:solidFill>
                  <a:schemeClr val="tx1"/>
                </a:solidFill>
              </a:rPr>
              <a:t>inematic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utonomous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R</a:t>
            </a:r>
            <a:r>
              <a:rPr lang="en-US" sz="1200" dirty="0">
                <a:solidFill>
                  <a:schemeClr val="tx1"/>
                </a:solidFill>
              </a:rPr>
              <a:t>obot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E</a:t>
            </a:r>
            <a:r>
              <a:rPr lang="en-US" sz="1200" dirty="0">
                <a:solidFill>
                  <a:schemeClr val="tx1"/>
                </a:solidFill>
              </a:rPr>
              <a:t>nriches</a:t>
            </a:r>
          </a:p>
          <a:p>
            <a:pPr marL="34290" indent="0">
              <a:buClr>
                <a:schemeClr val="tx1"/>
              </a:buClr>
              <a:buNone/>
            </a:pPr>
            <a:r>
              <a:rPr lang="en-US" sz="1400" b="1" dirty="0">
                <a:solidFill>
                  <a:schemeClr val="tx1"/>
                </a:solidFill>
              </a:rPr>
              <a:t>N</a:t>
            </a:r>
            <a:r>
              <a:rPr lang="en-US" sz="1200" dirty="0">
                <a:solidFill>
                  <a:schemeClr val="tx1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056" y="3357600"/>
            <a:ext cx="2821781" cy="32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Bomb Disposal Robot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25571" y="2676367"/>
            <a:ext cx="3490382" cy="261778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49" y="1965960"/>
            <a:ext cx="46552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 bomb disposal robot from Dr. </a:t>
            </a:r>
            <a:r>
              <a:rPr lang="en-US" sz="1900" dirty="0" err="1">
                <a:solidFill>
                  <a:schemeClr val="tx1"/>
                </a:solidFill>
              </a:rPr>
              <a:t>Roppel’s</a:t>
            </a:r>
            <a:r>
              <a:rPr lang="en-US" sz="1900" dirty="0">
                <a:solidFill>
                  <a:schemeClr val="tx1"/>
                </a:solidFill>
              </a:rPr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(jet0024@auburn.edu)</a:t>
            </a: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4801381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Demonstrated Tesla Coil at Spring 2016 E-Day</a:t>
            </a:r>
          </a:p>
          <a:p>
            <a:r>
              <a:rPr lang="en-US" dirty="0"/>
              <a:t>Use spark gap style circuitry</a:t>
            </a:r>
          </a:p>
          <a:p>
            <a:r>
              <a:rPr lang="en-US" dirty="0"/>
              <a:t>Generated estimated 400,000 volts of electricity.</a:t>
            </a:r>
          </a:p>
          <a:p>
            <a:r>
              <a:rPr lang="en-US" dirty="0"/>
              <a:t>Is in disrepair both mechanically and electrically</a:t>
            </a:r>
          </a:p>
          <a:p>
            <a:r>
              <a:rPr lang="en-US" dirty="0"/>
              <a:t>Semester Focus:</a:t>
            </a:r>
          </a:p>
          <a:p>
            <a:pPr lvl="1"/>
            <a:r>
              <a:rPr lang="en-US" dirty="0"/>
              <a:t>Make it operational again (new capacitors)</a:t>
            </a:r>
          </a:p>
          <a:p>
            <a:pPr lvl="1"/>
            <a:r>
              <a:rPr lang="en-US" dirty="0"/>
              <a:t>Potentially convert it into a musical Tesla Coil.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720674" y="4818176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92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9146751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6751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4951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4B7F54-E627-48BF-962E-2CFEFF75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325880"/>
            <a:ext cx="2317078" cy="4206240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7F773-B032-474C-91EF-FA5592D0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251" y="1126067"/>
            <a:ext cx="4953998" cy="460586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Introduce SPARC and outreach projects.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Announce a project opportunity outside of SPARC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Discuss organization changes for this semester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Analyze potential semester projects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407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5433679" cy="4206240"/>
          </a:xfrm>
        </p:spPr>
        <p:txBody>
          <a:bodyPr/>
          <a:lstStyle/>
          <a:p>
            <a:r>
              <a:rPr lang="en-US" dirty="0"/>
              <a:t>Partnership with RC Hobbyist</a:t>
            </a:r>
          </a:p>
          <a:p>
            <a:r>
              <a:rPr lang="en-US" dirty="0"/>
              <a:t>SPARC owns two quadcopter frames.</a:t>
            </a:r>
          </a:p>
          <a:p>
            <a:r>
              <a:rPr lang="en-US" dirty="0"/>
              <a:t>Will be used to experiment with many applications</a:t>
            </a:r>
          </a:p>
          <a:p>
            <a:pPr lvl="1"/>
            <a:r>
              <a:rPr lang="en-US" dirty="0"/>
              <a:t>Autonomy- search and follow</a:t>
            </a:r>
          </a:p>
          <a:p>
            <a:pPr lvl="1"/>
            <a:r>
              <a:rPr lang="en-US" dirty="0"/>
              <a:t>Camera Gimbal- stable video capture</a:t>
            </a:r>
          </a:p>
          <a:p>
            <a:pPr lvl="1"/>
            <a:r>
              <a:rPr lang="en-US" dirty="0"/>
              <a:t>Payload- pickup, identification, and delivery</a:t>
            </a:r>
          </a:p>
          <a:p>
            <a:r>
              <a:rPr lang="en-US" dirty="0"/>
              <a:t>Semester Focus</a:t>
            </a:r>
          </a:p>
          <a:p>
            <a:pPr lvl="1"/>
            <a:r>
              <a:rPr lang="en-US" dirty="0"/>
              <a:t>Get at least one frame flying</a:t>
            </a:r>
          </a:p>
          <a:p>
            <a:pPr lvl="1"/>
            <a:r>
              <a:rPr lang="en-US" dirty="0"/>
              <a:t>Start looking into camera gimbal</a:t>
            </a:r>
          </a:p>
        </p:txBody>
      </p:sp>
      <p:pic>
        <p:nvPicPr>
          <p:cNvPr id="1026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AC008BBF-181E-42F7-A82D-8A9E1222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2102112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9D422531-35CB-4B8C-AFEF-CD894A93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4435806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Acoustic Levitator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5521228" cy="4206240"/>
          </a:xfrm>
        </p:spPr>
        <p:txBody>
          <a:bodyPr>
            <a:normAutofit/>
          </a:bodyPr>
          <a:lstStyle/>
          <a:p>
            <a:r>
              <a:rPr lang="en-US" dirty="0"/>
              <a:t>Create a 3D printed acoustic levitator</a:t>
            </a:r>
          </a:p>
          <a:p>
            <a:r>
              <a:rPr lang="en-US" dirty="0"/>
              <a:t>Will be able to suspend small particles</a:t>
            </a:r>
          </a:p>
          <a:p>
            <a:pPr lvl="1"/>
            <a:r>
              <a:rPr lang="en-US" dirty="0"/>
              <a:t>liquids</a:t>
            </a:r>
          </a:p>
          <a:p>
            <a:pPr lvl="1"/>
            <a:r>
              <a:rPr lang="en-US" dirty="0"/>
              <a:t>foam</a:t>
            </a:r>
          </a:p>
          <a:p>
            <a:pPr lvl="1"/>
            <a:r>
              <a:rPr lang="en-US" dirty="0"/>
              <a:t>ants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Has </a:t>
            </a:r>
            <a:r>
              <a:rPr lang="en-US" dirty="0" err="1"/>
              <a:t>instructable</a:t>
            </a:r>
            <a:r>
              <a:rPr lang="en-US" dirty="0"/>
              <a:t> that describes project</a:t>
            </a:r>
          </a:p>
          <a:p>
            <a:pPr lvl="1"/>
            <a:r>
              <a:rPr lang="en-US" dirty="0">
                <a:hlinkClick r:id="rId2"/>
              </a:rPr>
              <a:t>http://www.instructables.com/id/Acoustic-Levitator/</a:t>
            </a:r>
            <a:endParaRPr lang="en-US" dirty="0"/>
          </a:p>
          <a:p>
            <a:r>
              <a:rPr lang="en-US" dirty="0"/>
              <a:t>E-Day demonstration project</a:t>
            </a:r>
          </a:p>
        </p:txBody>
      </p:sp>
      <p:pic>
        <p:nvPicPr>
          <p:cNvPr id="2050" name="Picture 2" descr="https://cdn.instructables.com/F1E/4K8B/J66Q8F9L/F1E4K8BJ66Q8F9L.MEDIUM.jpg">
            <a:extLst>
              <a:ext uri="{FF2B5EF4-FFF2-40B4-BE49-F238E27FC236}">
                <a16:creationId xmlns:a16="http://schemas.microsoft.com/office/drawing/2014/main" id="{CE770A27-0332-4EC9-A1C0-F5A624AC5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70" b="8947"/>
          <a:stretch/>
        </p:blipFill>
        <p:spPr bwMode="auto">
          <a:xfrm>
            <a:off x="5758773" y="2019300"/>
            <a:ext cx="3132307" cy="439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56B7B7EA-DA76-4DA3-9C52-FAB8E1C4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309" y="6041451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78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E75778-8865-451E-A418-58B337FE5B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132" y="2059012"/>
            <a:ext cx="914675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B3A732-BD30-43B3-B22F-86F9419075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5978F0-8D3C-4B12-B071-F1254173E35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1600"/>
            <a:ext cx="9144000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7D2A3-9064-4B61-AFD6-764835AFE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693334"/>
            <a:ext cx="6305684" cy="34713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000" spc="150" dirty="0"/>
              <a:t>Other Project Ideas?</a:t>
            </a:r>
          </a:p>
        </p:txBody>
      </p:sp>
    </p:spTree>
    <p:extLst>
      <p:ext uri="{BB962C8B-B14F-4D97-AF65-F5344CB8AC3E}">
        <p14:creationId xmlns:p14="http://schemas.microsoft.com/office/powerpoint/2010/main" val="401684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FCDB-A375-4172-9A7F-D9CD2133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Officers of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187F-00BC-40F2-8308-FDD29BD72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11680"/>
            <a:ext cx="7972598" cy="4206240"/>
          </a:xfrm>
        </p:spPr>
        <p:txBody>
          <a:bodyPr/>
          <a:lstStyle/>
          <a:p>
            <a:r>
              <a:rPr lang="en-US" b="1" dirty="0"/>
              <a:t>President</a:t>
            </a:r>
          </a:p>
          <a:p>
            <a:pPr lvl="1"/>
            <a:r>
              <a:rPr lang="en-US" dirty="0"/>
              <a:t>Matthew Castleberry (</a:t>
            </a:r>
            <a:r>
              <a:rPr lang="en-US" dirty="0">
                <a:hlinkClick r:id="rId2"/>
              </a:rPr>
              <a:t>mtc0030@auburn.edu</a:t>
            </a:r>
            <a:r>
              <a:rPr lang="en-US" dirty="0"/>
              <a:t>)</a:t>
            </a:r>
          </a:p>
          <a:p>
            <a:r>
              <a:rPr lang="en-US" b="1" dirty="0"/>
              <a:t>Vice-President</a:t>
            </a:r>
          </a:p>
          <a:p>
            <a:pPr lvl="1"/>
            <a:r>
              <a:rPr lang="en-US" dirty="0"/>
              <a:t>Josh </a:t>
            </a:r>
            <a:r>
              <a:rPr lang="en-US" dirty="0" err="1"/>
              <a:t>Jablonowski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jdj0019@auburn.edu</a:t>
            </a:r>
            <a:r>
              <a:rPr lang="en-US" dirty="0"/>
              <a:t>)</a:t>
            </a:r>
          </a:p>
          <a:p>
            <a:r>
              <a:rPr lang="en-US" b="1" dirty="0"/>
              <a:t>Lab Manager</a:t>
            </a:r>
          </a:p>
          <a:p>
            <a:pPr lvl="1"/>
            <a:r>
              <a:rPr lang="en-US" dirty="0"/>
              <a:t>Mike </a:t>
            </a:r>
            <a:r>
              <a:rPr lang="en-US" dirty="0" err="1"/>
              <a:t>Petry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mbp0026@auburn.edu</a:t>
            </a:r>
            <a:r>
              <a:rPr lang="en-US" dirty="0"/>
              <a:t>)</a:t>
            </a:r>
          </a:p>
          <a:p>
            <a:r>
              <a:rPr lang="en-US" b="1" dirty="0"/>
              <a:t>Outreach Coordinator</a:t>
            </a:r>
          </a:p>
          <a:p>
            <a:pPr lvl="1"/>
            <a:r>
              <a:rPr lang="en-US" dirty="0"/>
              <a:t>Matthew </a:t>
            </a:r>
            <a:r>
              <a:rPr lang="en-US" dirty="0" err="1"/>
              <a:t>Zacune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maz0006@auburn.edu</a:t>
            </a:r>
            <a:r>
              <a:rPr lang="en-US" dirty="0"/>
              <a:t>)</a:t>
            </a:r>
          </a:p>
          <a:p>
            <a:r>
              <a:rPr lang="en-US" b="1" dirty="0"/>
              <a:t>Secretary/Treasurer</a:t>
            </a:r>
          </a:p>
          <a:p>
            <a:pPr lvl="1"/>
            <a:r>
              <a:rPr lang="en-US" dirty="0"/>
              <a:t>Rebecca Thomas (</a:t>
            </a:r>
            <a:r>
              <a:rPr lang="en-US" dirty="0">
                <a:hlinkClick r:id="rId6"/>
              </a:rPr>
              <a:t>rjt0010@auburn.edu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756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7" y="838646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3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2" y="1955171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1"/>
            <a:ext cx="2050060" cy="20872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D1A15B-CFE0-4021-8006-8575C181D801}"/>
              </a:ext>
            </a:extLst>
          </p:cNvPr>
          <p:cNvSpPr txBox="1">
            <a:spLocks/>
          </p:cNvSpPr>
          <p:nvPr/>
        </p:nvSpPr>
        <p:spPr>
          <a:xfrm>
            <a:off x="368709" y="1289965"/>
            <a:ext cx="2425497" cy="3181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rgbClr val="03244D"/>
                </a:solidFill>
              </a:rPr>
              <a:t>Lab Manager: </a:t>
            </a:r>
            <a:r>
              <a:rPr lang="en-US" sz="1650" dirty="0">
                <a:solidFill>
                  <a:srgbClr val="03244D"/>
                </a:solidFill>
              </a:rPr>
              <a:t>Mike </a:t>
            </a:r>
            <a:r>
              <a:rPr lang="en-US" sz="1650" dirty="0" err="1">
                <a:solidFill>
                  <a:srgbClr val="03244D"/>
                </a:solidFill>
              </a:rPr>
              <a:t>Petry</a:t>
            </a:r>
            <a:endParaRPr lang="en-US" sz="1650" dirty="0">
              <a:solidFill>
                <a:srgbClr val="03244D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3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68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68" y="176109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255331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2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3EDC1-61C9-409A-AD13-B006C3B0B7A3}"/>
              </a:ext>
            </a:extLst>
          </p:cNvPr>
          <p:cNvSpPr txBox="1">
            <a:spLocks/>
          </p:cNvSpPr>
          <p:nvPr/>
        </p:nvSpPr>
        <p:spPr>
          <a:xfrm>
            <a:off x="4929880" y="1342755"/>
            <a:ext cx="3665525" cy="3181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tx1"/>
                </a:solidFill>
              </a:rPr>
              <a:t>Vice President: </a:t>
            </a:r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7" y="838646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38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5:30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5:00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30115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124364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019" y="1330420"/>
            <a:ext cx="3665525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Outreach Coordinator: </a:t>
            </a:r>
            <a:r>
              <a:rPr lang="en-US" sz="1650" dirty="0">
                <a:solidFill>
                  <a:schemeClr val="bg1"/>
                </a:solidFill>
              </a:rPr>
              <a:t>Matthew </a:t>
            </a:r>
            <a:r>
              <a:rPr lang="en-US" sz="1650" dirty="0" err="1">
                <a:solidFill>
                  <a:schemeClr val="bg1"/>
                </a:solidFill>
              </a:rPr>
              <a:t>Zacune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5944298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09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6" y="437322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2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6" y="437322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3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0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0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5024</TotalTime>
  <Words>978</Words>
  <Application>Microsoft Office PowerPoint</Application>
  <PresentationFormat>On-screen Show (4:3)</PresentationFormat>
  <Paragraphs>179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Corbel</vt:lpstr>
      <vt:lpstr>Wingdings</vt:lpstr>
      <vt:lpstr>Banded</vt:lpstr>
      <vt:lpstr>Welcome to:</vt:lpstr>
      <vt:lpstr>Agenda</vt:lpstr>
      <vt:lpstr>Officers of SPARC</vt:lpstr>
      <vt:lpstr>Introduction</vt:lpstr>
      <vt:lpstr>Our Lab</vt:lpstr>
      <vt:lpstr>How to become a Member</vt:lpstr>
      <vt:lpstr>SPARC Meetings</vt:lpstr>
      <vt:lpstr>Outreach Events</vt:lpstr>
      <vt:lpstr>Partner Organizations</vt:lpstr>
      <vt:lpstr>More Information about SPARC</vt:lpstr>
      <vt:lpstr>Project Opportunity - CanSAT</vt:lpstr>
      <vt:lpstr>SPARC  in 2018</vt:lpstr>
      <vt:lpstr>What’s Staying the Same</vt:lpstr>
      <vt:lpstr>What’s Being Improved</vt:lpstr>
      <vt:lpstr>Proposed Projects</vt:lpstr>
      <vt:lpstr>Projects: Sumo Robotics Tournament</vt:lpstr>
      <vt:lpstr>Projects: Lab Assistant</vt:lpstr>
      <vt:lpstr>Projects: Bomb Disposal Robot</vt:lpstr>
      <vt:lpstr>Projects: Tesla Coil</vt:lpstr>
      <vt:lpstr>Projects: Unmanned Aerial Systems (UAS)</vt:lpstr>
      <vt:lpstr>Projects: Acoustic Levitator</vt:lpstr>
      <vt:lpstr>Other Project Ideas?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229</cp:revision>
  <dcterms:created xsi:type="dcterms:W3CDTF">2016-09-03T15:20:58Z</dcterms:created>
  <dcterms:modified xsi:type="dcterms:W3CDTF">2018-01-16T20:52:37Z</dcterms:modified>
</cp:coreProperties>
</file>